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Hammersmith One" panose="020B0604020202020204" charset="0"/>
      <p:regular r:id="rId23"/>
    </p:embeddedFont>
    <p:embeddedFont>
      <p:font typeface="League Spartan" panose="020B0604020202020204" charset="0"/>
      <p:regular r:id="rId24"/>
    </p:embeddedFont>
    <p:embeddedFont>
      <p:font typeface="Questrial" panose="020B0604020202020204" charset="0"/>
      <p:regular r:id="rId25"/>
    </p:embeddedFont>
    <p:embeddedFont>
      <p:font typeface="TT Chocolates Bold" panose="020B0604020202020204" charset="0"/>
      <p:regular r:id="rId26"/>
    </p:embeddedFont>
    <p:embeddedFont>
      <p:font typeface="TT Chocolates Ultra-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42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9244988" y="1028700"/>
            <a:ext cx="11747353" cy="9547394"/>
          </a:xfrm>
          <a:custGeom>
            <a:avLst/>
            <a:gdLst/>
            <a:ahLst/>
            <a:cxnLst/>
            <a:rect l="l" t="t" r="r" b="b"/>
            <a:pathLst>
              <a:path w="11747353" h="9547394">
                <a:moveTo>
                  <a:pt x="0" y="0"/>
                </a:moveTo>
                <a:lnTo>
                  <a:pt x="11747353" y="0"/>
                </a:lnTo>
                <a:lnTo>
                  <a:pt x="11747353" y="9547394"/>
                </a:lnTo>
                <a:lnTo>
                  <a:pt x="0" y="9547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767357" y="1148880"/>
            <a:ext cx="6056638" cy="329438"/>
          </a:xfrm>
          <a:prstGeom prst="rect">
            <a:avLst/>
          </a:prstGeom>
        </p:spPr>
        <p:txBody>
          <a:bodyPr lIns="0" tIns="0" rIns="0" bIns="0" rtlCol="0" anchor="t">
            <a:spAutoFit/>
          </a:bodyPr>
          <a:lstStyle/>
          <a:p>
            <a:pPr marL="0" lvl="0" indent="0">
              <a:lnSpc>
                <a:spcPts val="2595"/>
              </a:lnSpc>
            </a:pPr>
            <a:r>
              <a:rPr lang="en-US" sz="2199">
                <a:solidFill>
                  <a:srgbClr val="231076"/>
                </a:solidFill>
                <a:latin typeface="TT Chocolates Bold"/>
              </a:rPr>
              <a:t>UNIVERSITY OF BASRAH / COLLEGE OF SCIENCE  </a:t>
            </a:r>
          </a:p>
        </p:txBody>
      </p:sp>
      <p:sp>
        <p:nvSpPr>
          <p:cNvPr id="4" name="TextBox 4"/>
          <p:cNvSpPr txBox="1"/>
          <p:nvPr/>
        </p:nvSpPr>
        <p:spPr>
          <a:xfrm>
            <a:off x="416685" y="2041668"/>
            <a:ext cx="8972201" cy="327661"/>
          </a:xfrm>
          <a:prstGeom prst="rect">
            <a:avLst/>
          </a:prstGeom>
        </p:spPr>
        <p:txBody>
          <a:bodyPr lIns="0" tIns="0" rIns="0" bIns="0" rtlCol="0" anchor="t">
            <a:spAutoFit/>
          </a:bodyPr>
          <a:lstStyle/>
          <a:p>
            <a:pPr marL="0" lvl="0" indent="0">
              <a:lnSpc>
                <a:spcPts val="2400"/>
              </a:lnSpc>
            </a:pPr>
            <a:r>
              <a:rPr lang="en-US" sz="2400">
                <a:solidFill>
                  <a:srgbClr val="0E0340"/>
                </a:solidFill>
                <a:latin typeface="TT Chocolates Ultra-Bold"/>
              </a:rPr>
              <a:t>M.SC.LECTURE  4</a:t>
            </a:r>
          </a:p>
        </p:txBody>
      </p:sp>
      <p:sp>
        <p:nvSpPr>
          <p:cNvPr id="5" name="TextBox 5"/>
          <p:cNvSpPr txBox="1"/>
          <p:nvPr/>
        </p:nvSpPr>
        <p:spPr>
          <a:xfrm>
            <a:off x="243718" y="4497680"/>
            <a:ext cx="7103915" cy="645820"/>
          </a:xfrm>
          <a:prstGeom prst="rect">
            <a:avLst/>
          </a:prstGeom>
        </p:spPr>
        <p:txBody>
          <a:bodyPr lIns="0" tIns="0" rIns="0" bIns="0" rtlCol="0" anchor="t">
            <a:spAutoFit/>
          </a:bodyPr>
          <a:lstStyle/>
          <a:p>
            <a:pPr algn="ctr">
              <a:lnSpc>
                <a:spcPts val="4800"/>
              </a:lnSpc>
            </a:pPr>
            <a:r>
              <a:rPr lang="en-US" sz="4800">
                <a:solidFill>
                  <a:srgbClr val="606060"/>
                </a:solidFill>
                <a:latin typeface="League Spartan"/>
              </a:rPr>
              <a:t>ANTIBIOTIC USE</a:t>
            </a:r>
          </a:p>
        </p:txBody>
      </p:sp>
      <p:grpSp>
        <p:nvGrpSpPr>
          <p:cNvPr id="6" name="Group 6"/>
          <p:cNvGrpSpPr/>
          <p:nvPr/>
        </p:nvGrpSpPr>
        <p:grpSpPr>
          <a:xfrm>
            <a:off x="599162" y="6502106"/>
            <a:ext cx="6393027" cy="912585"/>
            <a:chOff x="0" y="0"/>
            <a:chExt cx="1798713" cy="256761"/>
          </a:xfrm>
        </p:grpSpPr>
        <p:sp>
          <p:nvSpPr>
            <p:cNvPr id="7" name="Freeform 7"/>
            <p:cNvSpPr/>
            <p:nvPr/>
          </p:nvSpPr>
          <p:spPr>
            <a:xfrm>
              <a:off x="0" y="0"/>
              <a:ext cx="1798713" cy="256761"/>
            </a:xfrm>
            <a:custGeom>
              <a:avLst/>
              <a:gdLst/>
              <a:ahLst/>
              <a:cxnLst/>
              <a:rect l="l" t="t" r="r" b="b"/>
              <a:pathLst>
                <a:path w="1798713" h="256761">
                  <a:moveTo>
                    <a:pt x="0" y="0"/>
                  </a:moveTo>
                  <a:lnTo>
                    <a:pt x="1798713" y="0"/>
                  </a:lnTo>
                  <a:lnTo>
                    <a:pt x="1798713" y="256761"/>
                  </a:lnTo>
                  <a:lnTo>
                    <a:pt x="0" y="256761"/>
                  </a:lnTo>
                  <a:close/>
                </a:path>
              </a:pathLst>
            </a:custGeom>
            <a:solidFill>
              <a:srgbClr val="F8F5FF"/>
            </a:solidFill>
            <a:ln w="9525" cap="sq">
              <a:solidFill>
                <a:srgbClr val="231076"/>
              </a:solidFill>
              <a:prstDash val="solid"/>
              <a:miter/>
            </a:ln>
          </p:spPr>
        </p:sp>
        <p:sp>
          <p:nvSpPr>
            <p:cNvPr id="8" name="TextBox 8"/>
            <p:cNvSpPr txBox="1"/>
            <p:nvPr/>
          </p:nvSpPr>
          <p:spPr>
            <a:xfrm>
              <a:off x="0" y="-19050"/>
              <a:ext cx="1798713" cy="275811"/>
            </a:xfrm>
            <a:prstGeom prst="rect">
              <a:avLst/>
            </a:prstGeom>
          </p:spPr>
          <p:txBody>
            <a:bodyPr lIns="34560" tIns="34560" rIns="34560" bIns="34560" rtlCol="0" anchor="ctr"/>
            <a:lstStyle/>
            <a:p>
              <a:pPr algn="ctr">
                <a:lnSpc>
                  <a:spcPts val="3357"/>
                </a:lnSpc>
              </a:pPr>
              <a:r>
                <a:rPr lang="en-US" sz="2752">
                  <a:solidFill>
                    <a:srgbClr val="0E0340"/>
                  </a:solidFill>
                  <a:latin typeface="Questrial"/>
                </a:rPr>
                <a:t>Department of Pathological Analyses</a:t>
              </a:r>
            </a:p>
          </p:txBody>
        </p:sp>
      </p:grpSp>
      <p:sp>
        <p:nvSpPr>
          <p:cNvPr id="9" name="TextBox 9"/>
          <p:cNvSpPr txBox="1"/>
          <p:nvPr/>
        </p:nvSpPr>
        <p:spPr>
          <a:xfrm>
            <a:off x="207313" y="8187117"/>
            <a:ext cx="8376643" cy="405765"/>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Hammersmith One"/>
              </a:rPr>
              <a:t>Presented by Prof.Dr. Saad S. Mahdi Al-Amaradi Al-Amara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397500" y="1075617"/>
            <a:ext cx="6579245"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Combination of antibiotics</a:t>
            </a:r>
          </a:p>
        </p:txBody>
      </p:sp>
      <p:sp>
        <p:nvSpPr>
          <p:cNvPr id="5" name="TextBox 5"/>
          <p:cNvSpPr txBox="1"/>
          <p:nvPr/>
        </p:nvSpPr>
        <p:spPr>
          <a:xfrm>
            <a:off x="4730894" y="2150320"/>
            <a:ext cx="12528406" cy="7709535"/>
          </a:xfrm>
          <a:prstGeom prst="rect">
            <a:avLst/>
          </a:prstGeom>
        </p:spPr>
        <p:txBody>
          <a:bodyPr lIns="0" tIns="0" rIns="0" bIns="0" rtlCol="0" anchor="t">
            <a:spAutoFit/>
          </a:bodyPr>
          <a:lstStyle/>
          <a:p>
            <a:pPr>
              <a:lnSpc>
                <a:spcPts val="5040"/>
              </a:lnSpc>
              <a:spcBef>
                <a:spcPct val="0"/>
              </a:spcBef>
            </a:pPr>
            <a:endParaRPr/>
          </a:p>
          <a:p>
            <a:pPr marL="777240" lvl="1" indent="-388620">
              <a:lnSpc>
                <a:spcPts val="5040"/>
              </a:lnSpc>
              <a:spcBef>
                <a:spcPct val="0"/>
              </a:spcBef>
              <a:buFont typeface="Arial"/>
              <a:buChar char="•"/>
            </a:pPr>
            <a:r>
              <a:rPr lang="en-US" sz="3600">
                <a:solidFill>
                  <a:srgbClr val="000000"/>
                </a:solidFill>
                <a:latin typeface="Hammersmith One"/>
              </a:rPr>
              <a:t>  Provide broad-spectrum empiric therapy in seriously ill patients.</a:t>
            </a:r>
          </a:p>
          <a:p>
            <a:pPr>
              <a:lnSpc>
                <a:spcPts val="350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Treat polymicrobial infection such as intraabdominal abscess. </a:t>
            </a:r>
          </a:p>
          <a:p>
            <a:pPr>
              <a:lnSpc>
                <a:spcPts val="420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To decrease emergence of resistance strains. </a:t>
            </a:r>
          </a:p>
          <a:p>
            <a:pPr>
              <a:lnSpc>
                <a:spcPts val="378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To enhance antibacterial activity (synergy)</a:t>
            </a:r>
          </a:p>
          <a:p>
            <a:pPr>
              <a:lnSpc>
                <a:spcPts val="43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To use lower doses of a toxic drug</a:t>
            </a:r>
          </a:p>
          <a:p>
            <a:pPr>
              <a:lnSpc>
                <a:spcPts val="5040"/>
              </a:lnSpc>
              <a:spcBef>
                <a:spcPct val="0"/>
              </a:spcBef>
            </a:pPr>
            <a:endParaRPr lang="en-US" sz="3600">
              <a:solidFill>
                <a:srgbClr val="000000"/>
              </a:solidFill>
              <a:latin typeface="Hammersmith On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6018411" y="1075617"/>
            <a:ext cx="5337423"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Antibiotic prophylaxis</a:t>
            </a:r>
          </a:p>
        </p:txBody>
      </p:sp>
      <p:sp>
        <p:nvSpPr>
          <p:cNvPr id="5" name="TextBox 5"/>
          <p:cNvSpPr txBox="1"/>
          <p:nvPr/>
        </p:nvSpPr>
        <p:spPr>
          <a:xfrm>
            <a:off x="4730894" y="2150320"/>
            <a:ext cx="12528406" cy="6995160"/>
          </a:xfrm>
          <a:prstGeom prst="rect">
            <a:avLst/>
          </a:prstGeom>
        </p:spPr>
        <p:txBody>
          <a:bodyPr lIns="0" tIns="0" rIns="0" bIns="0" rtlCol="0" anchor="t">
            <a:spAutoFit/>
          </a:bodyPr>
          <a:lstStyle/>
          <a:p>
            <a:pPr>
              <a:lnSpc>
                <a:spcPts val="5040"/>
              </a:lnSpc>
              <a:spcBef>
                <a:spcPct val="0"/>
              </a:spcBef>
            </a:pPr>
            <a:endParaRPr/>
          </a:p>
          <a:p>
            <a:pPr marL="777240" lvl="1" indent="-388620">
              <a:lnSpc>
                <a:spcPts val="5040"/>
              </a:lnSpc>
              <a:spcBef>
                <a:spcPct val="0"/>
              </a:spcBef>
              <a:buFont typeface="Arial"/>
              <a:buChar char="•"/>
            </a:pPr>
            <a:r>
              <a:rPr lang="en-US" sz="3600">
                <a:solidFill>
                  <a:srgbClr val="000000"/>
                </a:solidFill>
                <a:latin typeface="Hammersmith One"/>
              </a:rPr>
              <a:t> Risk of infection must be greater than S/E of drugs</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Shortest time possible</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Primary or secondary prophylaxis</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Surgical or nonsurgical prophylaxis</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lower doses of a toxic drug</a:t>
            </a:r>
          </a:p>
          <a:p>
            <a:pPr>
              <a:lnSpc>
                <a:spcPts val="5040"/>
              </a:lnSpc>
              <a:spcBef>
                <a:spcPct val="0"/>
              </a:spcBef>
            </a:pPr>
            <a:endParaRPr lang="en-US" sz="3600">
              <a:solidFill>
                <a:srgbClr val="000000"/>
              </a:solidFill>
              <a:latin typeface="Hammersmith On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6106839" y="624840"/>
            <a:ext cx="5337423"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Antibiotic prophylaxis</a:t>
            </a:r>
          </a:p>
        </p:txBody>
      </p:sp>
      <p:sp>
        <p:nvSpPr>
          <p:cNvPr id="5" name="TextBox 5"/>
          <p:cNvSpPr txBox="1"/>
          <p:nvPr/>
        </p:nvSpPr>
        <p:spPr>
          <a:xfrm>
            <a:off x="4347706" y="1052989"/>
            <a:ext cx="13633755" cy="9081135"/>
          </a:xfrm>
          <a:prstGeom prst="rect">
            <a:avLst/>
          </a:prstGeom>
        </p:spPr>
        <p:txBody>
          <a:bodyPr lIns="0" tIns="0" rIns="0" bIns="0" rtlCol="0" anchor="t">
            <a:spAutoFit/>
          </a:bodyPr>
          <a:lstStyle/>
          <a:p>
            <a:pPr>
              <a:lnSpc>
                <a:spcPts val="5040"/>
              </a:lnSpc>
              <a:spcBef>
                <a:spcPct val="0"/>
              </a:spcBef>
            </a:pPr>
            <a:endParaRPr/>
          </a:p>
          <a:p>
            <a:pPr marL="777240" lvl="1" indent="-388620">
              <a:lnSpc>
                <a:spcPts val="5040"/>
              </a:lnSpc>
              <a:spcBef>
                <a:spcPct val="0"/>
              </a:spcBef>
              <a:buFont typeface="Arial"/>
              <a:buChar char="•"/>
            </a:pPr>
            <a:r>
              <a:rPr lang="en-US" sz="3600">
                <a:solidFill>
                  <a:srgbClr val="DE2B2B"/>
                </a:solidFill>
                <a:latin typeface="Hammersmith One"/>
              </a:rPr>
              <a:t>  Surgical</a:t>
            </a:r>
          </a:p>
          <a:p>
            <a:pPr>
              <a:lnSpc>
                <a:spcPts val="5040"/>
              </a:lnSpc>
              <a:spcBef>
                <a:spcPct val="0"/>
              </a:spcBef>
            </a:pPr>
            <a:r>
              <a:rPr lang="en-US" sz="3600">
                <a:solidFill>
                  <a:srgbClr val="000000"/>
                </a:solidFill>
                <a:ea typeface="Hammersmith One"/>
              </a:rPr>
              <a:t>◦Contaminated and clean contaminated procedures</a:t>
            </a:r>
          </a:p>
          <a:p>
            <a:pPr>
              <a:lnSpc>
                <a:spcPts val="2520"/>
              </a:lnSpc>
              <a:spcBef>
                <a:spcPct val="0"/>
              </a:spcBef>
            </a:pPr>
            <a:endParaRPr lang="en-US" sz="3600">
              <a:solidFill>
                <a:srgbClr val="000000"/>
              </a:solidFill>
              <a:ea typeface="Hammersmith One"/>
            </a:endParaRPr>
          </a:p>
          <a:p>
            <a:pPr algn="just">
              <a:lnSpc>
                <a:spcPts val="5040"/>
              </a:lnSpc>
              <a:spcBef>
                <a:spcPct val="0"/>
              </a:spcBef>
            </a:pPr>
            <a:r>
              <a:rPr lang="en-US" sz="3600">
                <a:solidFill>
                  <a:srgbClr val="000000"/>
                </a:solidFill>
                <a:ea typeface="Hammersmith One"/>
              </a:rPr>
              <a:t>◦Operations in which postop infections may be catastrophic   e.g open heart surgery</a:t>
            </a:r>
          </a:p>
          <a:p>
            <a:pPr algn="just">
              <a:lnSpc>
                <a:spcPts val="3080"/>
              </a:lnSpc>
              <a:spcBef>
                <a:spcPct val="0"/>
              </a:spcBef>
            </a:pPr>
            <a:endParaRPr lang="en-US" sz="3600">
              <a:solidFill>
                <a:srgbClr val="000000"/>
              </a:solidFill>
              <a:ea typeface="Hammersmith One"/>
            </a:endParaRPr>
          </a:p>
          <a:p>
            <a:pPr>
              <a:lnSpc>
                <a:spcPts val="5040"/>
              </a:lnSpc>
              <a:spcBef>
                <a:spcPct val="0"/>
              </a:spcBef>
            </a:pPr>
            <a:r>
              <a:rPr lang="en-US" sz="3600">
                <a:solidFill>
                  <a:srgbClr val="000000"/>
                </a:solidFill>
                <a:ea typeface="Hammersmith One"/>
              </a:rPr>
              <a:t>◦Placement of prosthetic materials</a:t>
            </a:r>
          </a:p>
          <a:p>
            <a:pPr>
              <a:lnSpc>
                <a:spcPts val="1960"/>
              </a:lnSpc>
              <a:spcBef>
                <a:spcPct val="0"/>
              </a:spcBef>
            </a:pPr>
            <a:endParaRPr lang="en-US" sz="3600">
              <a:solidFill>
                <a:srgbClr val="000000"/>
              </a:solidFill>
              <a:ea typeface="Hammersmith One"/>
            </a:endParaRPr>
          </a:p>
          <a:p>
            <a:pPr>
              <a:lnSpc>
                <a:spcPts val="5040"/>
              </a:lnSpc>
              <a:spcBef>
                <a:spcPct val="0"/>
              </a:spcBef>
            </a:pPr>
            <a:r>
              <a:rPr lang="en-US" sz="3600">
                <a:solidFill>
                  <a:srgbClr val="000000"/>
                </a:solidFill>
                <a:ea typeface="Hammersmith One"/>
              </a:rPr>
              <a:t>◦Procedures in imuno-compromised patients .</a:t>
            </a:r>
          </a:p>
          <a:p>
            <a:pPr>
              <a:lnSpc>
                <a:spcPts val="3920"/>
              </a:lnSpc>
              <a:spcBef>
                <a:spcPct val="0"/>
              </a:spcBef>
            </a:pPr>
            <a:endParaRPr lang="en-US" sz="3600">
              <a:solidFill>
                <a:srgbClr val="000000"/>
              </a:solidFill>
              <a:ea typeface="Hammersmith One"/>
            </a:endParaRPr>
          </a:p>
          <a:p>
            <a:pPr marL="777240" lvl="1" indent="-388620">
              <a:lnSpc>
                <a:spcPts val="5040"/>
              </a:lnSpc>
              <a:spcBef>
                <a:spcPct val="0"/>
              </a:spcBef>
              <a:buFont typeface="Arial"/>
              <a:buChar char="•"/>
            </a:pPr>
            <a:r>
              <a:rPr lang="en-US" sz="3600">
                <a:solidFill>
                  <a:srgbClr val="DE2B2B"/>
                </a:solidFill>
                <a:latin typeface="Hammersmith One"/>
              </a:rPr>
              <a:t> Nonsurgical</a:t>
            </a:r>
          </a:p>
          <a:p>
            <a:pPr>
              <a:lnSpc>
                <a:spcPts val="5040"/>
              </a:lnSpc>
              <a:spcBef>
                <a:spcPct val="0"/>
              </a:spcBef>
            </a:pPr>
            <a:r>
              <a:rPr lang="en-US" sz="3600">
                <a:solidFill>
                  <a:srgbClr val="000000"/>
                </a:solidFill>
                <a:ea typeface="Hammersmith One"/>
              </a:rPr>
              <a:t>◦Individuals at high risk for temporary exposure to selected virulent org.</a:t>
            </a:r>
          </a:p>
          <a:p>
            <a:pPr>
              <a:lnSpc>
                <a:spcPts val="5040"/>
              </a:lnSpc>
              <a:spcBef>
                <a:spcPct val="0"/>
              </a:spcBef>
            </a:pPr>
            <a:r>
              <a:rPr lang="en-US" sz="3600">
                <a:solidFill>
                  <a:srgbClr val="000000"/>
                </a:solidFill>
                <a:ea typeface="Hammersmith One"/>
              </a:rPr>
              <a:t>◦Patients at increased risk for developing infection because of underlying disease e.g immuno-compromised patients.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288507" y="624840"/>
            <a:ext cx="6974086"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RESISTANCE TO ANTIBIOTICS</a:t>
            </a:r>
          </a:p>
        </p:txBody>
      </p:sp>
      <p:sp>
        <p:nvSpPr>
          <p:cNvPr id="5" name="TextBox 5"/>
          <p:cNvSpPr txBox="1"/>
          <p:nvPr/>
        </p:nvSpPr>
        <p:spPr>
          <a:xfrm>
            <a:off x="4332968" y="2346357"/>
            <a:ext cx="13633755" cy="5718810"/>
          </a:xfrm>
          <a:prstGeom prst="rect">
            <a:avLst/>
          </a:prstGeom>
        </p:spPr>
        <p:txBody>
          <a:bodyPr lIns="0" tIns="0" rIns="0" bIns="0" rtlCol="0" anchor="t">
            <a:spAutoFit/>
          </a:bodyPr>
          <a:lstStyle/>
          <a:p>
            <a:pPr>
              <a:lnSpc>
                <a:spcPts val="5040"/>
              </a:lnSpc>
              <a:spcBef>
                <a:spcPct val="0"/>
              </a:spcBef>
            </a:pPr>
            <a:endParaRPr/>
          </a:p>
          <a:p>
            <a:pPr marL="777240" lvl="1" indent="-388620">
              <a:lnSpc>
                <a:spcPts val="5040"/>
              </a:lnSpc>
              <a:spcBef>
                <a:spcPct val="0"/>
              </a:spcBef>
              <a:buFont typeface="Arial"/>
              <a:buChar char="•"/>
            </a:pPr>
            <a:r>
              <a:rPr lang="en-US" sz="3600">
                <a:solidFill>
                  <a:srgbClr val="000000"/>
                </a:solidFill>
                <a:latin typeface="Hammersmith One"/>
              </a:rPr>
              <a:t>   Genetic determinants of resistance</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Biochemical mechanisms of resistance</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Current status of antibiotic resistance</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Limiting resistance to antibiotics</a:t>
            </a:r>
          </a:p>
          <a:p>
            <a:pPr>
              <a:lnSpc>
                <a:spcPts val="5040"/>
              </a:lnSpc>
              <a:spcBef>
                <a:spcPct val="0"/>
              </a:spcBef>
            </a:pPr>
            <a:r>
              <a:rPr lang="en-US" sz="3600">
                <a:solidFill>
                  <a:srgbClr val="000000"/>
                </a:solidFill>
                <a:latin typeface="Hammersmith One"/>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414961" y="624840"/>
            <a:ext cx="8721179"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Genetic determinant of Resistance</a:t>
            </a:r>
          </a:p>
        </p:txBody>
      </p:sp>
      <p:sp>
        <p:nvSpPr>
          <p:cNvPr id="5" name="TextBox 5"/>
          <p:cNvSpPr txBox="1"/>
          <p:nvPr/>
        </p:nvSpPr>
        <p:spPr>
          <a:xfrm>
            <a:off x="4332968" y="2346357"/>
            <a:ext cx="13633755" cy="7471410"/>
          </a:xfrm>
          <a:prstGeom prst="rect">
            <a:avLst/>
          </a:prstGeom>
        </p:spPr>
        <p:txBody>
          <a:bodyPr lIns="0" tIns="0" rIns="0" bIns="0" rtlCol="0" anchor="t">
            <a:spAutoFit/>
          </a:bodyPr>
          <a:lstStyle/>
          <a:p>
            <a:pPr>
              <a:lnSpc>
                <a:spcPts val="5040"/>
              </a:lnSpc>
              <a:spcBef>
                <a:spcPct val="0"/>
              </a:spcBef>
            </a:pPr>
            <a:endParaRPr/>
          </a:p>
          <a:p>
            <a:pPr marL="777240" lvl="1" indent="-388620">
              <a:lnSpc>
                <a:spcPts val="5040"/>
              </a:lnSpc>
              <a:spcBef>
                <a:spcPct val="0"/>
              </a:spcBef>
              <a:buFont typeface="Arial"/>
              <a:buChar char="•"/>
            </a:pPr>
            <a:r>
              <a:rPr lang="en-US" sz="3600">
                <a:solidFill>
                  <a:srgbClr val="000000"/>
                </a:solidFill>
                <a:latin typeface="Hammersmith One"/>
              </a:rPr>
              <a:t> </a:t>
            </a:r>
            <a:r>
              <a:rPr lang="en-US" sz="3600">
                <a:solidFill>
                  <a:srgbClr val="DE2B2B"/>
                </a:solidFill>
                <a:latin typeface="Hammersmith One"/>
              </a:rPr>
              <a:t>Chromosomal determinant</a:t>
            </a:r>
          </a:p>
          <a:p>
            <a:pPr>
              <a:lnSpc>
                <a:spcPts val="3780"/>
              </a:lnSpc>
              <a:spcBef>
                <a:spcPct val="0"/>
              </a:spcBef>
            </a:pPr>
            <a:endParaRPr lang="en-US" sz="3600">
              <a:solidFill>
                <a:srgbClr val="DE2B2B"/>
              </a:solidFill>
              <a:latin typeface="Hammersmith One"/>
            </a:endParaRPr>
          </a:p>
          <a:p>
            <a:pPr>
              <a:lnSpc>
                <a:spcPts val="5040"/>
              </a:lnSpc>
              <a:spcBef>
                <a:spcPct val="0"/>
              </a:spcBef>
            </a:pPr>
            <a:r>
              <a:rPr lang="en-US" sz="3600">
                <a:solidFill>
                  <a:srgbClr val="000000"/>
                </a:solidFill>
                <a:ea typeface="Hammersmith One"/>
              </a:rPr>
              <a:t>◦Spontaneous mutation rate in bacteria popn. For any particular gene very low (1: 1000000)</a:t>
            </a:r>
          </a:p>
          <a:p>
            <a:pPr>
              <a:lnSpc>
                <a:spcPts val="5040"/>
              </a:lnSpc>
              <a:spcBef>
                <a:spcPct val="0"/>
              </a:spcBef>
            </a:pPr>
            <a:endParaRPr lang="en-US" sz="3600">
              <a:solidFill>
                <a:srgbClr val="000000"/>
              </a:solidFill>
              <a:ea typeface="Hammersmith One"/>
            </a:endParaRPr>
          </a:p>
          <a:p>
            <a:pPr>
              <a:lnSpc>
                <a:spcPts val="5040"/>
              </a:lnSpc>
              <a:spcBef>
                <a:spcPct val="0"/>
              </a:spcBef>
            </a:pPr>
            <a:r>
              <a:rPr lang="en-US" sz="3600">
                <a:solidFill>
                  <a:srgbClr val="000000"/>
                </a:solidFill>
                <a:ea typeface="Hammersmith One"/>
              </a:rPr>
              <a:t>◦In most organisms, resistance from chromosomal mutation not of great significance causes  mutants have decreased pathogenicity</a:t>
            </a:r>
          </a:p>
          <a:p>
            <a:pPr>
              <a:lnSpc>
                <a:spcPts val="5040"/>
              </a:lnSpc>
              <a:spcBef>
                <a:spcPct val="0"/>
              </a:spcBef>
            </a:pPr>
            <a:endParaRPr lang="en-US" sz="3600">
              <a:solidFill>
                <a:srgbClr val="000000"/>
              </a:solidFill>
              <a:ea typeface="Hammersmith One"/>
            </a:endParaRPr>
          </a:p>
          <a:p>
            <a:pPr>
              <a:lnSpc>
                <a:spcPts val="5040"/>
              </a:lnSpc>
              <a:spcBef>
                <a:spcPct val="0"/>
              </a:spcBef>
            </a:pPr>
            <a:r>
              <a:rPr lang="en-US" sz="3600">
                <a:solidFill>
                  <a:srgbClr val="000000"/>
                </a:solidFill>
                <a:ea typeface="Hammersmith One"/>
              </a:rPr>
              <a:t>◦Impo.in MRSA and mycobacterium infections - TB</a:t>
            </a:r>
          </a:p>
          <a:p>
            <a:pPr>
              <a:lnSpc>
                <a:spcPts val="5040"/>
              </a:lnSpc>
              <a:spcBef>
                <a:spcPct val="0"/>
              </a:spcBef>
            </a:pPr>
            <a:r>
              <a:rPr lang="en-US" sz="3600">
                <a:solidFill>
                  <a:srgbClr val="000000"/>
                </a:solidFill>
                <a:latin typeface="Hammersmith One"/>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414961" y="624840"/>
            <a:ext cx="8721179"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Genetic determinant of Resistance</a:t>
            </a:r>
          </a:p>
        </p:txBody>
      </p:sp>
      <p:sp>
        <p:nvSpPr>
          <p:cNvPr id="5" name="TextBox 5"/>
          <p:cNvSpPr txBox="1"/>
          <p:nvPr/>
        </p:nvSpPr>
        <p:spPr>
          <a:xfrm>
            <a:off x="4481636" y="2346357"/>
            <a:ext cx="13633755" cy="6356985"/>
          </a:xfrm>
          <a:prstGeom prst="rect">
            <a:avLst/>
          </a:prstGeom>
        </p:spPr>
        <p:txBody>
          <a:bodyPr lIns="0" tIns="0" rIns="0" bIns="0" rtlCol="0" anchor="t">
            <a:spAutoFit/>
          </a:bodyPr>
          <a:lstStyle/>
          <a:p>
            <a:pPr>
              <a:lnSpc>
                <a:spcPts val="5040"/>
              </a:lnSpc>
              <a:spcBef>
                <a:spcPct val="0"/>
              </a:spcBef>
            </a:pPr>
            <a:endParaRPr/>
          </a:p>
          <a:p>
            <a:pPr>
              <a:lnSpc>
                <a:spcPts val="5040"/>
              </a:lnSpc>
              <a:spcBef>
                <a:spcPct val="0"/>
              </a:spcBef>
            </a:pPr>
            <a:r>
              <a:rPr lang="en-US" sz="3600">
                <a:solidFill>
                  <a:srgbClr val="000000"/>
                </a:solidFill>
                <a:ea typeface="Hammersmith One"/>
              </a:rPr>
              <a:t>◦</a:t>
            </a:r>
            <a:r>
              <a:rPr lang="en-US" sz="3600">
                <a:solidFill>
                  <a:srgbClr val="DE2B2B"/>
                </a:solidFill>
                <a:latin typeface="Hammersmith One"/>
              </a:rPr>
              <a:t>Plasmids: </a:t>
            </a:r>
          </a:p>
          <a:p>
            <a:pPr>
              <a:lnSpc>
                <a:spcPts val="5040"/>
              </a:lnSpc>
              <a:spcBef>
                <a:spcPct val="0"/>
              </a:spcBef>
            </a:pPr>
            <a:r>
              <a:rPr lang="en-US" sz="3600">
                <a:solidFill>
                  <a:srgbClr val="000000"/>
                </a:solidFill>
                <a:latin typeface="Hammersmith One"/>
              </a:rPr>
              <a:t>extra chromosomal genetic elements called plasmids that exist free in the cytoplasm. These genetic elements can replicate on their own. They are closed loops of DNA that consist of single gene or many genes. Plasmids that carry genes for resistance for antibiotics (r genes) are called R plasmids. Much drug resistance in clinical medicine is plasmid mediated.</a:t>
            </a:r>
          </a:p>
          <a:p>
            <a:pPr>
              <a:lnSpc>
                <a:spcPts val="5040"/>
              </a:lnSpc>
              <a:spcBef>
                <a:spcPct val="0"/>
              </a:spcBef>
            </a:pPr>
            <a:endParaRPr lang="en-US" sz="3600">
              <a:solidFill>
                <a:srgbClr val="000000"/>
              </a:solidFill>
              <a:latin typeface="Hammersmith On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414961" y="624840"/>
            <a:ext cx="8721179"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Genetic determinant of Resistance</a:t>
            </a:r>
          </a:p>
        </p:txBody>
      </p:sp>
      <p:sp>
        <p:nvSpPr>
          <p:cNvPr id="5" name="TextBox 5"/>
          <p:cNvSpPr txBox="1"/>
          <p:nvPr/>
        </p:nvSpPr>
        <p:spPr>
          <a:xfrm>
            <a:off x="4319518" y="1137843"/>
            <a:ext cx="13633755" cy="8909685"/>
          </a:xfrm>
          <a:prstGeom prst="rect">
            <a:avLst/>
          </a:prstGeom>
        </p:spPr>
        <p:txBody>
          <a:bodyPr lIns="0" tIns="0" rIns="0" bIns="0" rtlCol="0" anchor="t">
            <a:spAutoFit/>
          </a:bodyPr>
          <a:lstStyle/>
          <a:p>
            <a:pPr>
              <a:lnSpc>
                <a:spcPts val="5040"/>
              </a:lnSpc>
              <a:spcBef>
                <a:spcPct val="0"/>
              </a:spcBef>
            </a:pPr>
            <a:endParaRPr/>
          </a:p>
          <a:p>
            <a:pPr>
              <a:lnSpc>
                <a:spcPts val="5040"/>
              </a:lnSpc>
              <a:spcBef>
                <a:spcPct val="0"/>
              </a:spcBef>
            </a:pPr>
            <a:r>
              <a:rPr lang="en-US" sz="3600">
                <a:solidFill>
                  <a:srgbClr val="000000"/>
                </a:solidFill>
                <a:ea typeface="Hammersmith One"/>
              </a:rPr>
              <a:t>◦Tr</a:t>
            </a:r>
            <a:r>
              <a:rPr lang="en-US" sz="3600">
                <a:solidFill>
                  <a:srgbClr val="000000"/>
                </a:solidFill>
                <a:latin typeface="Hammersmith One"/>
              </a:rPr>
              <a:t>ansfer of r genes between bacteria take place in one of these form:</a:t>
            </a:r>
          </a:p>
          <a:p>
            <a:pPr>
              <a:lnSpc>
                <a:spcPts val="5040"/>
              </a:lnSpc>
              <a:spcBef>
                <a:spcPct val="0"/>
              </a:spcBef>
            </a:pPr>
            <a:endParaRPr lang="en-US" sz="3600">
              <a:solidFill>
                <a:srgbClr val="000000"/>
              </a:solidFill>
              <a:latin typeface="Hammersmith One"/>
            </a:endParaRPr>
          </a:p>
          <a:p>
            <a:pPr>
              <a:lnSpc>
                <a:spcPts val="5040"/>
              </a:lnSpc>
              <a:spcBef>
                <a:spcPct val="0"/>
              </a:spcBef>
            </a:pPr>
            <a:r>
              <a:rPr lang="en-US" sz="3600">
                <a:solidFill>
                  <a:srgbClr val="000000"/>
                </a:solidFill>
                <a:latin typeface="Hammersmith One"/>
              </a:rPr>
              <a:t>1.Transposons: stretches of DNA that can be transferred (transposed) from one plasmid to another or plasmid to chromosome.</a:t>
            </a:r>
          </a:p>
          <a:p>
            <a:pPr>
              <a:lnSpc>
                <a:spcPts val="5040"/>
              </a:lnSpc>
              <a:spcBef>
                <a:spcPct val="0"/>
              </a:spcBef>
            </a:pPr>
            <a:endParaRPr lang="en-US" sz="3600">
              <a:solidFill>
                <a:srgbClr val="000000"/>
              </a:solidFill>
              <a:latin typeface="Hammersmith One"/>
            </a:endParaRPr>
          </a:p>
          <a:p>
            <a:pPr>
              <a:lnSpc>
                <a:spcPts val="5040"/>
              </a:lnSpc>
              <a:spcBef>
                <a:spcPct val="0"/>
              </a:spcBef>
            </a:pPr>
            <a:r>
              <a:rPr lang="en-US" sz="3600">
                <a:solidFill>
                  <a:srgbClr val="000000"/>
                </a:solidFill>
                <a:latin typeface="Hammersmith One"/>
              </a:rPr>
              <a:t>2.Conjugation: conjugate plasmids which cause bacteria to make a connecting tube btn bacteria through which the plasmid or other plasmids can pass.</a:t>
            </a:r>
          </a:p>
          <a:p>
            <a:pPr>
              <a:lnSpc>
                <a:spcPts val="5040"/>
              </a:lnSpc>
              <a:spcBef>
                <a:spcPct val="0"/>
              </a:spcBef>
            </a:pPr>
            <a:endParaRPr lang="en-US" sz="3600">
              <a:solidFill>
                <a:srgbClr val="000000"/>
              </a:solidFill>
              <a:latin typeface="Hammersmith One"/>
            </a:endParaRPr>
          </a:p>
          <a:p>
            <a:pPr>
              <a:lnSpc>
                <a:spcPts val="5040"/>
              </a:lnSpc>
              <a:spcBef>
                <a:spcPct val="0"/>
              </a:spcBef>
            </a:pPr>
            <a:r>
              <a:rPr lang="en-US" sz="3600">
                <a:solidFill>
                  <a:srgbClr val="000000"/>
                </a:solidFill>
                <a:latin typeface="Hammersmith One"/>
              </a:rPr>
              <a:t>3.Transduction: transmission of r gene-carrying plasmid by bacteriophage (bacteria virus).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rot="-1726463" flipH="1" flipV="1">
            <a:off x="-3736200" y="-4362426"/>
            <a:ext cx="16425903" cy="13349780"/>
          </a:xfrm>
          <a:custGeom>
            <a:avLst/>
            <a:gdLst/>
            <a:ahLst/>
            <a:cxnLst/>
            <a:rect l="l" t="t" r="r" b="b"/>
            <a:pathLst>
              <a:path w="16425903" h="13349780">
                <a:moveTo>
                  <a:pt x="16425903" y="13349779"/>
                </a:moveTo>
                <a:lnTo>
                  <a:pt x="0" y="13349779"/>
                </a:lnTo>
                <a:lnTo>
                  <a:pt x="0" y="0"/>
                </a:lnTo>
                <a:lnTo>
                  <a:pt x="16425903" y="0"/>
                </a:lnTo>
                <a:lnTo>
                  <a:pt x="16425903" y="1334977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7673538" y="4584409"/>
            <a:ext cx="9585762" cy="1562198"/>
          </a:xfrm>
          <a:prstGeom prst="rect">
            <a:avLst/>
          </a:prstGeom>
        </p:spPr>
        <p:txBody>
          <a:bodyPr lIns="0" tIns="0" rIns="0" bIns="0" rtlCol="0" anchor="t">
            <a:spAutoFit/>
          </a:bodyPr>
          <a:lstStyle/>
          <a:p>
            <a:pPr algn="r">
              <a:lnSpc>
                <a:spcPts val="11722"/>
              </a:lnSpc>
            </a:pPr>
            <a:r>
              <a:rPr lang="en-US" sz="11841">
                <a:solidFill>
                  <a:srgbClr val="000000"/>
                </a:solidFill>
                <a:latin typeface="Hammersmith One"/>
              </a:rPr>
              <a:t>Thank You</a:t>
            </a:r>
          </a:p>
        </p:txBody>
      </p:sp>
      <p:sp>
        <p:nvSpPr>
          <p:cNvPr id="4" name="Freeform 4"/>
          <p:cNvSpPr/>
          <p:nvPr/>
        </p:nvSpPr>
        <p:spPr>
          <a:xfrm rot="-5400000" flipV="1">
            <a:off x="16556025" y="9158997"/>
            <a:ext cx="4443665" cy="3344868"/>
          </a:xfrm>
          <a:custGeom>
            <a:avLst/>
            <a:gdLst/>
            <a:ahLst/>
            <a:cxnLst/>
            <a:rect l="l" t="t" r="r" b="b"/>
            <a:pathLst>
              <a:path w="4443665" h="3344868">
                <a:moveTo>
                  <a:pt x="0" y="3344868"/>
                </a:moveTo>
                <a:lnTo>
                  <a:pt x="4443665" y="3344868"/>
                </a:lnTo>
                <a:lnTo>
                  <a:pt x="4443665" y="0"/>
                </a:lnTo>
                <a:lnTo>
                  <a:pt x="0" y="0"/>
                </a:lnTo>
                <a:lnTo>
                  <a:pt x="0" y="3344868"/>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349140" y="1637150"/>
            <a:ext cx="5644307"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Choice of an antibiotic</a:t>
            </a:r>
          </a:p>
        </p:txBody>
      </p:sp>
      <p:sp>
        <p:nvSpPr>
          <p:cNvPr id="5" name="TextBox 5"/>
          <p:cNvSpPr txBox="1"/>
          <p:nvPr/>
        </p:nvSpPr>
        <p:spPr>
          <a:xfrm>
            <a:off x="4585622" y="3242656"/>
            <a:ext cx="13316739" cy="4436745"/>
          </a:xfrm>
          <a:prstGeom prst="rect">
            <a:avLst/>
          </a:prstGeom>
        </p:spPr>
        <p:txBody>
          <a:bodyPr lIns="0" tIns="0" rIns="0" bIns="0" rtlCol="0" anchor="t">
            <a:spAutoFit/>
          </a:bodyPr>
          <a:lstStyle/>
          <a:p>
            <a:pPr>
              <a:lnSpc>
                <a:spcPts val="5880"/>
              </a:lnSpc>
              <a:spcBef>
                <a:spcPct val="0"/>
              </a:spcBef>
            </a:pPr>
            <a:r>
              <a:rPr lang="en-US" sz="4200">
                <a:solidFill>
                  <a:srgbClr val="000000"/>
                </a:solidFill>
                <a:latin typeface="Hammersmith One"/>
              </a:rPr>
              <a:t>To choose the appropriate antibiotic to use, one needs to consider:</a:t>
            </a:r>
          </a:p>
          <a:p>
            <a:pPr>
              <a:lnSpc>
                <a:spcPts val="5880"/>
              </a:lnSpc>
              <a:spcBef>
                <a:spcPct val="0"/>
              </a:spcBef>
            </a:pPr>
            <a:endParaRPr lang="en-US" sz="4200">
              <a:solidFill>
                <a:srgbClr val="000000"/>
              </a:solidFill>
              <a:latin typeface="Hammersmith One"/>
            </a:endParaRPr>
          </a:p>
          <a:p>
            <a:pPr marL="906780" lvl="1" indent="-453390">
              <a:lnSpc>
                <a:spcPts val="5880"/>
              </a:lnSpc>
              <a:buFont typeface="Arial"/>
              <a:buChar char="•"/>
            </a:pPr>
            <a:r>
              <a:rPr lang="en-US" sz="4200">
                <a:solidFill>
                  <a:srgbClr val="000000"/>
                </a:solidFill>
                <a:latin typeface="Hammersmith One"/>
              </a:rPr>
              <a:t>Infectious agent.</a:t>
            </a:r>
          </a:p>
          <a:p>
            <a:pPr marL="906780" lvl="1" indent="-453390">
              <a:lnSpc>
                <a:spcPts val="5880"/>
              </a:lnSpc>
              <a:buFont typeface="Arial"/>
              <a:buChar char="•"/>
            </a:pPr>
            <a:r>
              <a:rPr lang="en-US" sz="4200">
                <a:solidFill>
                  <a:srgbClr val="000000"/>
                </a:solidFill>
                <a:latin typeface="Hammersmith One"/>
              </a:rPr>
              <a:t>Antimicrobial agent to use.</a:t>
            </a:r>
          </a:p>
          <a:p>
            <a:pPr marL="906780" lvl="1" indent="-453390">
              <a:lnSpc>
                <a:spcPts val="5880"/>
              </a:lnSpc>
              <a:spcBef>
                <a:spcPct val="0"/>
              </a:spcBef>
              <a:buFont typeface="Arial"/>
              <a:buChar char="•"/>
            </a:pPr>
            <a:r>
              <a:rPr lang="en-US" sz="4200">
                <a:solidFill>
                  <a:srgbClr val="000000"/>
                </a:solidFill>
                <a:latin typeface="Hammersmith One"/>
              </a:rPr>
              <a:t>Host factors.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981878" y="942975"/>
            <a:ext cx="10004375"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Factors affecting choice of an antibiotic</a:t>
            </a:r>
          </a:p>
        </p:txBody>
      </p:sp>
      <p:sp>
        <p:nvSpPr>
          <p:cNvPr id="5" name="TextBox 5"/>
          <p:cNvSpPr txBox="1"/>
          <p:nvPr/>
        </p:nvSpPr>
        <p:spPr>
          <a:xfrm>
            <a:off x="4260243" y="2656894"/>
            <a:ext cx="12571656" cy="6995160"/>
          </a:xfrm>
          <a:prstGeom prst="rect">
            <a:avLst/>
          </a:prstGeom>
        </p:spPr>
        <p:txBody>
          <a:bodyPr lIns="0" tIns="0" rIns="0" bIns="0" rtlCol="0" anchor="t">
            <a:spAutoFit/>
          </a:bodyPr>
          <a:lstStyle/>
          <a:p>
            <a:pPr>
              <a:lnSpc>
                <a:spcPts val="5040"/>
              </a:lnSpc>
              <a:spcBef>
                <a:spcPct val="0"/>
              </a:spcBef>
            </a:pPr>
            <a:r>
              <a:rPr lang="en-US" sz="3600">
                <a:solidFill>
                  <a:srgbClr val="231076"/>
                </a:solidFill>
                <a:latin typeface="Hammersmith One"/>
              </a:rPr>
              <a:t>     Host factors</a:t>
            </a:r>
          </a:p>
          <a:p>
            <a:pPr>
              <a:lnSpc>
                <a:spcPts val="5040"/>
              </a:lnSpc>
              <a:spcBef>
                <a:spcPct val="0"/>
              </a:spcBef>
            </a:pPr>
            <a:endParaRPr lang="en-US" sz="3600">
              <a:solidFill>
                <a:srgbClr val="231076"/>
              </a:solidFill>
              <a:latin typeface="Hammersmith One"/>
            </a:endParaRPr>
          </a:p>
          <a:p>
            <a:pPr marL="777240" lvl="1" indent="-388620">
              <a:lnSpc>
                <a:spcPts val="5040"/>
              </a:lnSpc>
              <a:buFont typeface="Arial"/>
              <a:buChar char="•"/>
            </a:pPr>
            <a:r>
              <a:rPr lang="en-US" sz="3600">
                <a:solidFill>
                  <a:srgbClr val="000000"/>
                </a:solidFill>
                <a:latin typeface="Hammersmith One"/>
              </a:rPr>
              <a:t>Concomitant disease states (e.g immune status)</a:t>
            </a:r>
          </a:p>
          <a:p>
            <a:pPr>
              <a:lnSpc>
                <a:spcPts val="5040"/>
              </a:lnSpc>
            </a:pPr>
            <a:endParaRPr lang="en-US" sz="3600">
              <a:solidFill>
                <a:srgbClr val="000000"/>
              </a:solidFill>
              <a:latin typeface="Hammersmith One"/>
            </a:endParaRPr>
          </a:p>
          <a:p>
            <a:pPr marL="777240" lvl="1" indent="-388620">
              <a:lnSpc>
                <a:spcPts val="5040"/>
              </a:lnSpc>
              <a:buFont typeface="Arial"/>
              <a:buChar char="•"/>
            </a:pPr>
            <a:r>
              <a:rPr lang="en-US" sz="3600">
                <a:solidFill>
                  <a:srgbClr val="000000"/>
                </a:solidFill>
                <a:latin typeface="Hammersmith One"/>
              </a:rPr>
              <a:t>Prior adverse drug effects</a:t>
            </a:r>
          </a:p>
          <a:p>
            <a:pPr>
              <a:lnSpc>
                <a:spcPts val="5040"/>
              </a:lnSpc>
            </a:pPr>
            <a:endParaRPr lang="en-US" sz="3600">
              <a:solidFill>
                <a:srgbClr val="000000"/>
              </a:solidFill>
              <a:latin typeface="Hammersmith One"/>
            </a:endParaRPr>
          </a:p>
          <a:p>
            <a:pPr marL="777240" lvl="1" indent="-388620">
              <a:lnSpc>
                <a:spcPts val="5040"/>
              </a:lnSpc>
              <a:buFont typeface="Arial"/>
              <a:buChar char="•"/>
            </a:pPr>
            <a:r>
              <a:rPr lang="en-US" sz="3600">
                <a:solidFill>
                  <a:srgbClr val="000000"/>
                </a:solidFill>
                <a:latin typeface="Hammersmith One"/>
              </a:rPr>
              <a:t>Impaired elimination of the drugs</a:t>
            </a:r>
          </a:p>
          <a:p>
            <a:pPr>
              <a:lnSpc>
                <a:spcPts val="5040"/>
              </a:lnSpc>
            </a:pPr>
            <a:endParaRPr lang="en-US" sz="3600">
              <a:solidFill>
                <a:srgbClr val="000000"/>
              </a:solidFill>
              <a:latin typeface="Hammersmith One"/>
            </a:endParaRPr>
          </a:p>
          <a:p>
            <a:pPr marL="777240" lvl="1" indent="-388620">
              <a:lnSpc>
                <a:spcPts val="5040"/>
              </a:lnSpc>
              <a:buFont typeface="Arial"/>
              <a:buChar char="•"/>
            </a:pPr>
            <a:r>
              <a:rPr lang="en-US" sz="3600">
                <a:solidFill>
                  <a:srgbClr val="000000"/>
                </a:solidFill>
                <a:latin typeface="Hammersmith One"/>
              </a:rPr>
              <a:t>Age of the patient</a:t>
            </a:r>
          </a:p>
          <a:p>
            <a:pPr>
              <a:lnSpc>
                <a:spcPts val="5040"/>
              </a:lnSpc>
            </a:pPr>
            <a:endParaRPr lang="en-US" sz="3600">
              <a:solidFill>
                <a:srgbClr val="000000"/>
              </a:solidFill>
              <a:latin typeface="Hammersmith One"/>
            </a:endParaRPr>
          </a:p>
          <a:p>
            <a:pPr marL="777240" lvl="1" indent="-388620">
              <a:lnSpc>
                <a:spcPts val="5040"/>
              </a:lnSpc>
              <a:buFont typeface="Arial"/>
              <a:buChar char="•"/>
            </a:pPr>
            <a:r>
              <a:rPr lang="en-US" sz="3600">
                <a:solidFill>
                  <a:srgbClr val="000000"/>
                </a:solidFill>
                <a:latin typeface="Hammersmith One"/>
              </a:rPr>
              <a:t>Pregnancy status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040830" y="624840"/>
            <a:ext cx="10004375"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Factors affecting choice of an antibiotic</a:t>
            </a:r>
          </a:p>
        </p:txBody>
      </p:sp>
      <p:sp>
        <p:nvSpPr>
          <p:cNvPr id="5" name="TextBox 5"/>
          <p:cNvSpPr txBox="1"/>
          <p:nvPr/>
        </p:nvSpPr>
        <p:spPr>
          <a:xfrm>
            <a:off x="4333933" y="2111588"/>
            <a:ext cx="13632791" cy="8185785"/>
          </a:xfrm>
          <a:prstGeom prst="rect">
            <a:avLst/>
          </a:prstGeom>
        </p:spPr>
        <p:txBody>
          <a:bodyPr lIns="0" tIns="0" rIns="0" bIns="0" rtlCol="0" anchor="t">
            <a:spAutoFit/>
          </a:bodyPr>
          <a:lstStyle/>
          <a:p>
            <a:pPr algn="just">
              <a:lnSpc>
                <a:spcPts val="5040"/>
              </a:lnSpc>
            </a:pPr>
            <a:r>
              <a:rPr lang="en-US" sz="3600">
                <a:solidFill>
                  <a:srgbClr val="231076"/>
                </a:solidFill>
                <a:latin typeface="Hammersmith One"/>
              </a:rPr>
              <a:t>      Pharmacologic factors</a:t>
            </a:r>
          </a:p>
          <a:p>
            <a:pPr>
              <a:lnSpc>
                <a:spcPts val="5040"/>
              </a:lnSpc>
            </a:pPr>
            <a:endParaRPr lang="en-US" sz="3600">
              <a:solidFill>
                <a:srgbClr val="231076"/>
              </a:solidFill>
              <a:latin typeface="Hammersmith One"/>
            </a:endParaRPr>
          </a:p>
          <a:p>
            <a:pPr>
              <a:lnSpc>
                <a:spcPts val="5040"/>
              </a:lnSpc>
            </a:pPr>
            <a:r>
              <a:rPr lang="en-US" sz="3600">
                <a:solidFill>
                  <a:srgbClr val="231076"/>
                </a:solidFill>
                <a:ea typeface="Hammersmith One"/>
              </a:rPr>
              <a:t>◦</a:t>
            </a:r>
            <a:r>
              <a:rPr lang="en-US" sz="3600">
                <a:solidFill>
                  <a:srgbClr val="000000"/>
                </a:solidFill>
                <a:latin typeface="Hammersmith One"/>
              </a:rPr>
              <a:t>Pharmacodynamics of the drug (concentration dependent vs. time dependent killing)</a:t>
            </a:r>
          </a:p>
          <a:p>
            <a:pPr>
              <a:lnSpc>
                <a:spcPts val="3500"/>
              </a:lnSpc>
            </a:pPr>
            <a:endParaRPr lang="en-US" sz="3600">
              <a:solidFill>
                <a:srgbClr val="000000"/>
              </a:solidFill>
              <a:latin typeface="Hammersmith One"/>
            </a:endParaRPr>
          </a:p>
          <a:p>
            <a:pPr>
              <a:lnSpc>
                <a:spcPts val="5040"/>
              </a:lnSpc>
            </a:pPr>
            <a:r>
              <a:rPr lang="en-US" sz="3600">
                <a:solidFill>
                  <a:srgbClr val="000000"/>
                </a:solidFill>
                <a:ea typeface="Hammersmith One"/>
              </a:rPr>
              <a:t>◦Site of infection </a:t>
            </a:r>
          </a:p>
          <a:p>
            <a:pPr>
              <a:lnSpc>
                <a:spcPts val="2940"/>
              </a:lnSpc>
            </a:pPr>
            <a:endParaRPr lang="en-US" sz="3600">
              <a:solidFill>
                <a:srgbClr val="000000"/>
              </a:solidFill>
              <a:ea typeface="Hammersmith One"/>
            </a:endParaRPr>
          </a:p>
          <a:p>
            <a:pPr>
              <a:lnSpc>
                <a:spcPts val="5040"/>
              </a:lnSpc>
            </a:pPr>
            <a:r>
              <a:rPr lang="en-US" sz="3600">
                <a:solidFill>
                  <a:srgbClr val="000000"/>
                </a:solidFill>
                <a:ea typeface="Hammersmith One"/>
              </a:rPr>
              <a:t>◦Toxicity of the agent</a:t>
            </a:r>
          </a:p>
          <a:p>
            <a:pPr>
              <a:lnSpc>
                <a:spcPts val="2800"/>
              </a:lnSpc>
            </a:pPr>
            <a:endParaRPr lang="en-US" sz="3600">
              <a:solidFill>
                <a:srgbClr val="000000"/>
              </a:solidFill>
              <a:ea typeface="Hammersmith One"/>
            </a:endParaRPr>
          </a:p>
          <a:p>
            <a:pPr>
              <a:lnSpc>
                <a:spcPts val="5040"/>
              </a:lnSpc>
            </a:pPr>
            <a:r>
              <a:rPr lang="en-US" sz="3600">
                <a:solidFill>
                  <a:srgbClr val="000000"/>
                </a:solidFill>
                <a:ea typeface="Hammersmith One"/>
              </a:rPr>
              <a:t>◦Interactions with other drugs</a:t>
            </a:r>
          </a:p>
          <a:p>
            <a:pPr>
              <a:lnSpc>
                <a:spcPts val="2800"/>
              </a:lnSpc>
            </a:pPr>
            <a:endParaRPr lang="en-US" sz="3600">
              <a:solidFill>
                <a:srgbClr val="000000"/>
              </a:solidFill>
              <a:ea typeface="Hammersmith One"/>
            </a:endParaRPr>
          </a:p>
          <a:p>
            <a:pPr>
              <a:lnSpc>
                <a:spcPts val="5040"/>
              </a:lnSpc>
            </a:pPr>
            <a:r>
              <a:rPr lang="en-US" sz="3600">
                <a:solidFill>
                  <a:srgbClr val="000000"/>
                </a:solidFill>
                <a:ea typeface="Hammersmith One"/>
              </a:rPr>
              <a:t>◦Bactericidal or bacteriostatic</a:t>
            </a:r>
          </a:p>
          <a:p>
            <a:pPr>
              <a:lnSpc>
                <a:spcPts val="2520"/>
              </a:lnSpc>
            </a:pPr>
            <a:endParaRPr lang="en-US" sz="3600">
              <a:solidFill>
                <a:srgbClr val="000000"/>
              </a:solidFill>
              <a:ea typeface="Hammersmith One"/>
            </a:endParaRPr>
          </a:p>
          <a:p>
            <a:pPr>
              <a:lnSpc>
                <a:spcPts val="5040"/>
              </a:lnSpc>
            </a:pPr>
            <a:r>
              <a:rPr lang="en-US" sz="3600">
                <a:solidFill>
                  <a:srgbClr val="000000"/>
                </a:solidFill>
                <a:ea typeface="Hammersmith One"/>
              </a:rPr>
              <a:t>◦Resistance patterns </a:t>
            </a:r>
          </a:p>
          <a:p>
            <a:pPr>
              <a:lnSpc>
                <a:spcPts val="5040"/>
              </a:lnSpc>
            </a:pPr>
            <a:endParaRPr lang="en-US" sz="3600">
              <a:solidFill>
                <a:srgbClr val="000000"/>
              </a:solidFill>
              <a:ea typeface="Hammersmith On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6228120" y="624840"/>
            <a:ext cx="4446389"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Antibiotic therapy</a:t>
            </a:r>
          </a:p>
        </p:txBody>
      </p:sp>
      <p:sp>
        <p:nvSpPr>
          <p:cNvPr id="5" name="TextBox 5"/>
          <p:cNvSpPr txBox="1"/>
          <p:nvPr/>
        </p:nvSpPr>
        <p:spPr>
          <a:xfrm>
            <a:off x="4411691" y="1634490"/>
            <a:ext cx="13557106" cy="8652510"/>
          </a:xfrm>
          <a:prstGeom prst="rect">
            <a:avLst/>
          </a:prstGeom>
        </p:spPr>
        <p:txBody>
          <a:bodyPr lIns="0" tIns="0" rIns="0" bIns="0" rtlCol="0" anchor="t">
            <a:spAutoFit/>
          </a:bodyPr>
          <a:lstStyle/>
          <a:p>
            <a:pPr>
              <a:lnSpc>
                <a:spcPts val="5040"/>
              </a:lnSpc>
              <a:spcBef>
                <a:spcPct val="0"/>
              </a:spcBef>
            </a:pPr>
            <a:r>
              <a:rPr lang="en-US" sz="3600">
                <a:solidFill>
                  <a:srgbClr val="DE2B2B"/>
                </a:solidFill>
                <a:latin typeface="Hammersmith One"/>
              </a:rPr>
              <a:t>Empirical therapy.</a:t>
            </a:r>
          </a:p>
          <a:p>
            <a:pPr>
              <a:lnSpc>
                <a:spcPts val="5040"/>
              </a:lnSpc>
              <a:spcBef>
                <a:spcPct val="0"/>
              </a:spcBef>
            </a:pPr>
            <a:endParaRPr lang="en-US" sz="3600">
              <a:solidFill>
                <a:srgbClr val="DE2B2B"/>
              </a:solidFill>
              <a:latin typeface="Hammersmith One"/>
            </a:endParaRPr>
          </a:p>
          <a:p>
            <a:pPr marL="777240" lvl="1" indent="-388620">
              <a:lnSpc>
                <a:spcPts val="5040"/>
              </a:lnSpc>
              <a:buFont typeface="Arial"/>
              <a:buChar char="•"/>
            </a:pPr>
            <a:r>
              <a:rPr lang="en-US" sz="3600">
                <a:solidFill>
                  <a:srgbClr val="000000"/>
                </a:solidFill>
                <a:latin typeface="Hammersmith One"/>
              </a:rPr>
              <a:t>Based on best guess guided by knowledge of likely pathogen in that site or clinical setting.</a:t>
            </a:r>
          </a:p>
          <a:p>
            <a:pPr>
              <a:lnSpc>
                <a:spcPts val="3640"/>
              </a:lnSpc>
            </a:pPr>
            <a:endParaRPr lang="en-US" sz="3600">
              <a:solidFill>
                <a:srgbClr val="000000"/>
              </a:solidFill>
              <a:latin typeface="Hammersmith One"/>
            </a:endParaRPr>
          </a:p>
          <a:p>
            <a:pPr marL="777240" lvl="1" indent="-388620">
              <a:lnSpc>
                <a:spcPts val="5040"/>
              </a:lnSpc>
              <a:buFont typeface="Arial"/>
              <a:buChar char="•"/>
            </a:pPr>
            <a:r>
              <a:rPr lang="en-US" sz="3600">
                <a:solidFill>
                  <a:srgbClr val="000000"/>
                </a:solidFill>
                <a:latin typeface="Hammersmith One"/>
              </a:rPr>
              <a:t>appropriate in life threatening infections, justified for by the hope that early intervention will improve the outcome </a:t>
            </a:r>
          </a:p>
          <a:p>
            <a:pPr>
              <a:lnSpc>
                <a:spcPts val="5040"/>
              </a:lnSpc>
              <a:spcBef>
                <a:spcPct val="0"/>
              </a:spcBef>
            </a:pPr>
            <a:r>
              <a:rPr lang="en-US" sz="3600">
                <a:solidFill>
                  <a:srgbClr val="000000"/>
                </a:solidFill>
                <a:latin typeface="Hammersmith One"/>
              </a:rPr>
              <a:t>     Rx comm. Acquired infections e.g.  UTI</a:t>
            </a:r>
          </a:p>
          <a:p>
            <a:pPr>
              <a:lnSpc>
                <a:spcPts val="1820"/>
              </a:lnSpc>
              <a:spcBef>
                <a:spcPct val="0"/>
              </a:spcBef>
            </a:pPr>
            <a:endParaRPr lang="en-US" sz="3600">
              <a:solidFill>
                <a:srgbClr val="000000"/>
              </a:solidFill>
              <a:latin typeface="Hammersmith One"/>
            </a:endParaRPr>
          </a:p>
          <a:p>
            <a:pPr marL="777240" lvl="1" indent="-388620">
              <a:lnSpc>
                <a:spcPts val="5040"/>
              </a:lnSpc>
              <a:buFont typeface="Arial"/>
              <a:buChar char="•"/>
            </a:pPr>
            <a:r>
              <a:rPr lang="en-US" sz="3600">
                <a:solidFill>
                  <a:srgbClr val="000000"/>
                </a:solidFill>
                <a:latin typeface="Hammersmith One"/>
              </a:rPr>
              <a:t>Once MCS results out change to specific agent </a:t>
            </a:r>
          </a:p>
          <a:p>
            <a:pPr>
              <a:lnSpc>
                <a:spcPts val="2660"/>
              </a:lnSpc>
              <a:spcBef>
                <a:spcPct val="0"/>
              </a:spcBef>
            </a:pPr>
            <a:endParaRPr lang="en-US" sz="3600">
              <a:solidFill>
                <a:srgbClr val="000000"/>
              </a:solidFill>
              <a:latin typeface="Hammersmith One"/>
            </a:endParaRPr>
          </a:p>
          <a:p>
            <a:pPr>
              <a:lnSpc>
                <a:spcPts val="5040"/>
              </a:lnSpc>
              <a:spcBef>
                <a:spcPct val="0"/>
              </a:spcBef>
            </a:pPr>
            <a:r>
              <a:rPr lang="en-US" sz="3600">
                <a:solidFill>
                  <a:srgbClr val="000000"/>
                </a:solidFill>
                <a:latin typeface="Hammersmith One"/>
              </a:rPr>
              <a:t> -Advantage : immediate. Rx, short hosp. stay</a:t>
            </a:r>
          </a:p>
          <a:p>
            <a:pPr>
              <a:lnSpc>
                <a:spcPts val="5040"/>
              </a:lnSpc>
              <a:spcBef>
                <a:spcPct val="0"/>
              </a:spcBef>
            </a:pPr>
            <a:r>
              <a:rPr lang="en-US" sz="3600">
                <a:solidFill>
                  <a:srgbClr val="000000"/>
                </a:solidFill>
                <a:latin typeface="Hammersmith One"/>
              </a:rPr>
              <a:t> -Disadvantage: use of many drugs,  good clinical acumen needed.</a:t>
            </a:r>
          </a:p>
          <a:p>
            <a:pPr>
              <a:lnSpc>
                <a:spcPts val="5040"/>
              </a:lnSpc>
              <a:spcBef>
                <a:spcPct val="0"/>
              </a:spcBef>
            </a:pPr>
            <a:endParaRPr lang="en-US" sz="3600">
              <a:solidFill>
                <a:srgbClr val="000000"/>
              </a:solidFill>
              <a:latin typeface="Hammersmith On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006167" y="624840"/>
            <a:ext cx="6890296"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Empirical therapy: Approach</a:t>
            </a:r>
          </a:p>
        </p:txBody>
      </p:sp>
      <p:sp>
        <p:nvSpPr>
          <p:cNvPr id="5" name="TextBox 5"/>
          <p:cNvSpPr txBox="1"/>
          <p:nvPr/>
        </p:nvSpPr>
        <p:spPr>
          <a:xfrm>
            <a:off x="4411691" y="1634490"/>
            <a:ext cx="13557106" cy="7633335"/>
          </a:xfrm>
          <a:prstGeom prst="rect">
            <a:avLst/>
          </a:prstGeom>
        </p:spPr>
        <p:txBody>
          <a:bodyPr lIns="0" tIns="0" rIns="0" bIns="0" rtlCol="0" anchor="t">
            <a:spAutoFit/>
          </a:bodyPr>
          <a:lstStyle/>
          <a:p>
            <a:pPr>
              <a:lnSpc>
                <a:spcPts val="5040"/>
              </a:lnSpc>
              <a:spcBef>
                <a:spcPct val="0"/>
              </a:spcBef>
            </a:pPr>
            <a:endParaRPr/>
          </a:p>
          <a:p>
            <a:pPr marL="777240" lvl="1" indent="-388620">
              <a:lnSpc>
                <a:spcPts val="5040"/>
              </a:lnSpc>
              <a:spcBef>
                <a:spcPct val="0"/>
              </a:spcBef>
              <a:buFont typeface="Arial"/>
              <a:buChar char="•"/>
            </a:pPr>
            <a:r>
              <a:rPr lang="en-US" sz="3600">
                <a:solidFill>
                  <a:srgbClr val="000000"/>
                </a:solidFill>
                <a:latin typeface="Hammersmith One"/>
              </a:rPr>
              <a:t> Formulate a clinical diagnosis of microbial infection</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Obtain specimen for laboratory examination</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Formulate a microbiologic diagnosis</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Determine the necessity for empirical therapy</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Institute treatment</a:t>
            </a:r>
          </a:p>
          <a:p>
            <a:pPr>
              <a:lnSpc>
                <a:spcPts val="5040"/>
              </a:lnSpc>
              <a:spcBef>
                <a:spcPct val="0"/>
              </a:spcBef>
            </a:pPr>
            <a:endParaRPr lang="en-US" sz="3600">
              <a:solidFill>
                <a:srgbClr val="000000"/>
              </a:solidFill>
              <a:latin typeface="Hammersmith One"/>
            </a:endParaRPr>
          </a:p>
          <a:p>
            <a:pPr>
              <a:lnSpc>
                <a:spcPts val="5040"/>
              </a:lnSpc>
              <a:spcBef>
                <a:spcPct val="0"/>
              </a:spcBef>
            </a:pPr>
            <a:endParaRPr lang="en-US" sz="3600">
              <a:solidFill>
                <a:srgbClr val="000000"/>
              </a:solidFill>
              <a:latin typeface="Hammersmith O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6226632" y="624840"/>
            <a:ext cx="4449366"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Definitive therapy</a:t>
            </a:r>
          </a:p>
        </p:txBody>
      </p:sp>
      <p:sp>
        <p:nvSpPr>
          <p:cNvPr id="5" name="TextBox 5"/>
          <p:cNvSpPr txBox="1"/>
          <p:nvPr/>
        </p:nvSpPr>
        <p:spPr>
          <a:xfrm>
            <a:off x="4411691" y="1634490"/>
            <a:ext cx="13557106" cy="8271510"/>
          </a:xfrm>
          <a:prstGeom prst="rect">
            <a:avLst/>
          </a:prstGeom>
        </p:spPr>
        <p:txBody>
          <a:bodyPr lIns="0" tIns="0" rIns="0" bIns="0" rtlCol="0" anchor="t">
            <a:spAutoFit/>
          </a:bodyPr>
          <a:lstStyle/>
          <a:p>
            <a:pPr>
              <a:lnSpc>
                <a:spcPts val="5040"/>
              </a:lnSpc>
              <a:spcBef>
                <a:spcPct val="0"/>
              </a:spcBef>
            </a:pPr>
            <a:endParaRPr/>
          </a:p>
          <a:p>
            <a:pPr marL="777240" lvl="1" indent="-388620">
              <a:lnSpc>
                <a:spcPts val="5040"/>
              </a:lnSpc>
              <a:spcBef>
                <a:spcPct val="0"/>
              </a:spcBef>
              <a:buFont typeface="Arial"/>
              <a:buChar char="•"/>
            </a:pPr>
            <a:r>
              <a:rPr lang="en-US" sz="3600">
                <a:solidFill>
                  <a:srgbClr val="000000"/>
                </a:solidFill>
                <a:latin typeface="Hammersmith One"/>
              </a:rPr>
              <a:t>depend on susceptibility &amp; sensitivity tests.</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requires isolation of the pathogen.</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requires knowledge of the MIC .</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Advantage: accuracy, cheaper</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Disadvantage: delay treatment, specimen may be difficult to get, varying sensitivity patterns in different hospitals.</a:t>
            </a:r>
          </a:p>
          <a:p>
            <a:pPr>
              <a:lnSpc>
                <a:spcPts val="5040"/>
              </a:lnSpc>
              <a:spcBef>
                <a:spcPct val="0"/>
              </a:spcBef>
            </a:pPr>
            <a:endParaRPr lang="en-US" sz="3600">
              <a:solidFill>
                <a:srgbClr val="000000"/>
              </a:solidFill>
              <a:latin typeface="Hammersmith One"/>
            </a:endParaRPr>
          </a:p>
          <a:p>
            <a:pPr>
              <a:lnSpc>
                <a:spcPts val="5040"/>
              </a:lnSpc>
              <a:spcBef>
                <a:spcPct val="0"/>
              </a:spcBef>
            </a:pPr>
            <a:endParaRPr lang="en-US" sz="3600">
              <a:solidFill>
                <a:srgbClr val="000000"/>
              </a:solidFill>
              <a:latin typeface="Hammersmith On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581560" y="624840"/>
            <a:ext cx="7739509"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Methods of susceptibility tests</a:t>
            </a:r>
          </a:p>
        </p:txBody>
      </p:sp>
      <p:sp>
        <p:nvSpPr>
          <p:cNvPr id="5" name="TextBox 5"/>
          <p:cNvSpPr txBox="1"/>
          <p:nvPr/>
        </p:nvSpPr>
        <p:spPr>
          <a:xfrm>
            <a:off x="4411691" y="1634490"/>
            <a:ext cx="13557106" cy="8271510"/>
          </a:xfrm>
          <a:prstGeom prst="rect">
            <a:avLst/>
          </a:prstGeom>
        </p:spPr>
        <p:txBody>
          <a:bodyPr lIns="0" tIns="0" rIns="0" bIns="0" rtlCol="0" anchor="t">
            <a:spAutoFit/>
          </a:bodyPr>
          <a:lstStyle/>
          <a:p>
            <a:pPr>
              <a:lnSpc>
                <a:spcPts val="5040"/>
              </a:lnSpc>
              <a:spcBef>
                <a:spcPct val="0"/>
              </a:spcBef>
            </a:pPr>
            <a:endParaRPr/>
          </a:p>
          <a:p>
            <a:pPr marL="777240" lvl="1" indent="-388620">
              <a:lnSpc>
                <a:spcPts val="5040"/>
              </a:lnSpc>
              <a:spcBef>
                <a:spcPct val="0"/>
              </a:spcBef>
              <a:buFont typeface="Arial"/>
              <a:buChar char="•"/>
            </a:pPr>
            <a:r>
              <a:rPr lang="en-US" sz="3600">
                <a:solidFill>
                  <a:srgbClr val="000000"/>
                </a:solidFill>
                <a:latin typeface="Hammersmith One"/>
              </a:rPr>
              <a:t> Broth microdilution </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Microdilution</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Agar dilution method</a:t>
            </a:r>
          </a:p>
          <a:p>
            <a:pPr>
              <a:lnSpc>
                <a:spcPts val="5040"/>
              </a:lnSpc>
              <a:spcBef>
                <a:spcPct val="0"/>
              </a:spcBef>
            </a:pPr>
            <a:endParaRPr lang="en-US" sz="3600">
              <a:solidFill>
                <a:srgbClr val="000000"/>
              </a:solidFill>
              <a:latin typeface="Hammersmith One"/>
            </a:endParaRPr>
          </a:p>
          <a:p>
            <a:pPr marL="777240" lvl="1" indent="-388620">
              <a:lnSpc>
                <a:spcPts val="5040"/>
              </a:lnSpc>
              <a:spcBef>
                <a:spcPct val="0"/>
              </a:spcBef>
              <a:buFont typeface="Arial"/>
              <a:buChar char="•"/>
            </a:pPr>
            <a:r>
              <a:rPr lang="en-US" sz="3600">
                <a:solidFill>
                  <a:srgbClr val="000000"/>
                </a:solidFill>
                <a:latin typeface="Hammersmith One"/>
              </a:rPr>
              <a:t> Disk diffusion test (Bauer Kurby procedure)</a:t>
            </a:r>
          </a:p>
          <a:p>
            <a:pPr>
              <a:lnSpc>
                <a:spcPts val="5040"/>
              </a:lnSpc>
              <a:spcBef>
                <a:spcPct val="0"/>
              </a:spcBef>
            </a:pPr>
            <a:endParaRPr lang="en-US" sz="3600">
              <a:solidFill>
                <a:srgbClr val="000000"/>
              </a:solidFill>
              <a:latin typeface="Hammersmith One"/>
            </a:endParaRPr>
          </a:p>
          <a:p>
            <a:pPr>
              <a:lnSpc>
                <a:spcPts val="5040"/>
              </a:lnSpc>
              <a:spcBef>
                <a:spcPct val="0"/>
              </a:spcBef>
            </a:pPr>
            <a:r>
              <a:rPr lang="en-US" sz="3600">
                <a:solidFill>
                  <a:srgbClr val="000000"/>
                </a:solidFill>
                <a:ea typeface="Hammersmith One"/>
              </a:rPr>
              <a:t>◦Susceptible</a:t>
            </a:r>
          </a:p>
          <a:p>
            <a:pPr>
              <a:lnSpc>
                <a:spcPts val="5040"/>
              </a:lnSpc>
              <a:spcBef>
                <a:spcPct val="0"/>
              </a:spcBef>
            </a:pPr>
            <a:r>
              <a:rPr lang="en-US" sz="3600">
                <a:solidFill>
                  <a:srgbClr val="000000"/>
                </a:solidFill>
                <a:ea typeface="Hammersmith One"/>
              </a:rPr>
              <a:t>◦Intermediate</a:t>
            </a:r>
          </a:p>
          <a:p>
            <a:pPr>
              <a:lnSpc>
                <a:spcPts val="5040"/>
              </a:lnSpc>
              <a:spcBef>
                <a:spcPct val="0"/>
              </a:spcBef>
            </a:pPr>
            <a:r>
              <a:rPr lang="en-US" sz="3600">
                <a:solidFill>
                  <a:srgbClr val="000000"/>
                </a:solidFill>
                <a:ea typeface="Hammersmith One"/>
              </a:rPr>
              <a:t>◦Resistant</a:t>
            </a:r>
          </a:p>
          <a:p>
            <a:pPr>
              <a:lnSpc>
                <a:spcPts val="5040"/>
              </a:lnSpc>
              <a:spcBef>
                <a:spcPct val="0"/>
              </a:spcBef>
            </a:pPr>
            <a:endParaRPr lang="en-US" sz="3600">
              <a:solidFill>
                <a:srgbClr val="000000"/>
              </a:solidFill>
              <a:ea typeface="Hammersmith On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8304481" y="0"/>
            <a:ext cx="12834076" cy="10430604"/>
          </a:xfrm>
          <a:custGeom>
            <a:avLst/>
            <a:gdLst/>
            <a:ahLst/>
            <a:cxnLst/>
            <a:rect l="l" t="t" r="r" b="b"/>
            <a:pathLst>
              <a:path w="12834076" h="10430604">
                <a:moveTo>
                  <a:pt x="0" y="0"/>
                </a:moveTo>
                <a:lnTo>
                  <a:pt x="12834076" y="0"/>
                </a:lnTo>
                <a:lnTo>
                  <a:pt x="12834076" y="10430604"/>
                </a:lnTo>
                <a:lnTo>
                  <a:pt x="0" y="10430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6066167" y="8614566"/>
            <a:ext cx="4443665" cy="3344868"/>
          </a:xfrm>
          <a:custGeom>
            <a:avLst/>
            <a:gdLst/>
            <a:ahLst/>
            <a:cxnLst/>
            <a:rect l="l" t="t" r="r" b="b"/>
            <a:pathLst>
              <a:path w="4443665" h="3344868">
                <a:moveTo>
                  <a:pt x="4443666" y="3344868"/>
                </a:moveTo>
                <a:lnTo>
                  <a:pt x="0" y="3344868"/>
                </a:lnTo>
                <a:lnTo>
                  <a:pt x="0" y="0"/>
                </a:lnTo>
                <a:lnTo>
                  <a:pt x="4443666" y="0"/>
                </a:lnTo>
                <a:lnTo>
                  <a:pt x="4443666" y="334486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974633" y="942975"/>
            <a:ext cx="4890046" cy="721995"/>
          </a:xfrm>
          <a:prstGeom prst="rect">
            <a:avLst/>
          </a:prstGeom>
        </p:spPr>
        <p:txBody>
          <a:bodyPr lIns="0" tIns="0" rIns="0" bIns="0" rtlCol="0" anchor="t">
            <a:spAutoFit/>
          </a:bodyPr>
          <a:lstStyle/>
          <a:p>
            <a:pPr algn="ctr">
              <a:lnSpc>
                <a:spcPts val="5880"/>
              </a:lnSpc>
              <a:spcBef>
                <a:spcPct val="0"/>
              </a:spcBef>
            </a:pPr>
            <a:r>
              <a:rPr lang="en-US" sz="4200">
                <a:solidFill>
                  <a:srgbClr val="DE2B2B"/>
                </a:solidFill>
                <a:latin typeface="Hammersmith One"/>
              </a:rPr>
              <a:t>Duration of therapy</a:t>
            </a:r>
          </a:p>
        </p:txBody>
      </p:sp>
      <p:sp>
        <p:nvSpPr>
          <p:cNvPr id="5" name="TextBox 5"/>
          <p:cNvSpPr txBox="1"/>
          <p:nvPr/>
        </p:nvSpPr>
        <p:spPr>
          <a:xfrm>
            <a:off x="4730894" y="2150320"/>
            <a:ext cx="12528406" cy="6356985"/>
          </a:xfrm>
          <a:prstGeom prst="rect">
            <a:avLst/>
          </a:prstGeom>
        </p:spPr>
        <p:txBody>
          <a:bodyPr lIns="0" tIns="0" rIns="0" bIns="0" rtlCol="0" anchor="t">
            <a:spAutoFit/>
          </a:bodyPr>
          <a:lstStyle/>
          <a:p>
            <a:pPr>
              <a:lnSpc>
                <a:spcPts val="5040"/>
              </a:lnSpc>
              <a:spcBef>
                <a:spcPct val="0"/>
              </a:spcBef>
            </a:pPr>
            <a:endParaRPr/>
          </a:p>
          <a:p>
            <a:pPr marL="777240" lvl="1" indent="-388620">
              <a:lnSpc>
                <a:spcPts val="5040"/>
              </a:lnSpc>
              <a:spcBef>
                <a:spcPct val="0"/>
              </a:spcBef>
              <a:buFont typeface="Arial"/>
              <a:buChar char="•"/>
            </a:pPr>
            <a:r>
              <a:rPr lang="en-US" sz="3600">
                <a:solidFill>
                  <a:srgbClr val="000000"/>
                </a:solidFill>
                <a:latin typeface="Hammersmith One"/>
              </a:rPr>
              <a:t> Depends on: </a:t>
            </a:r>
          </a:p>
          <a:p>
            <a:pPr>
              <a:lnSpc>
                <a:spcPts val="5040"/>
              </a:lnSpc>
              <a:spcBef>
                <a:spcPct val="0"/>
              </a:spcBef>
            </a:pPr>
            <a:endParaRPr lang="en-US" sz="3600">
              <a:solidFill>
                <a:srgbClr val="000000"/>
              </a:solidFill>
              <a:latin typeface="Hammersmith One"/>
            </a:endParaRPr>
          </a:p>
          <a:p>
            <a:pPr>
              <a:lnSpc>
                <a:spcPts val="5040"/>
              </a:lnSpc>
              <a:spcBef>
                <a:spcPct val="0"/>
              </a:spcBef>
            </a:pPr>
            <a:r>
              <a:rPr lang="en-US" sz="3600">
                <a:solidFill>
                  <a:srgbClr val="000000"/>
                </a:solidFill>
                <a:ea typeface="Hammersmith One"/>
              </a:rPr>
              <a:t>◦the pathogen; </a:t>
            </a:r>
          </a:p>
          <a:p>
            <a:pPr>
              <a:lnSpc>
                <a:spcPts val="5040"/>
              </a:lnSpc>
              <a:spcBef>
                <a:spcPct val="0"/>
              </a:spcBef>
            </a:pPr>
            <a:endParaRPr lang="en-US" sz="3600">
              <a:solidFill>
                <a:srgbClr val="000000"/>
              </a:solidFill>
              <a:ea typeface="Hammersmith One"/>
            </a:endParaRPr>
          </a:p>
          <a:p>
            <a:pPr>
              <a:lnSpc>
                <a:spcPts val="5040"/>
              </a:lnSpc>
              <a:spcBef>
                <a:spcPct val="0"/>
              </a:spcBef>
            </a:pPr>
            <a:r>
              <a:rPr lang="en-US" sz="3600">
                <a:solidFill>
                  <a:srgbClr val="000000"/>
                </a:solidFill>
                <a:ea typeface="Hammersmith One"/>
              </a:rPr>
              <a:t>◦site of infection and </a:t>
            </a:r>
          </a:p>
          <a:p>
            <a:pPr>
              <a:lnSpc>
                <a:spcPts val="5040"/>
              </a:lnSpc>
              <a:spcBef>
                <a:spcPct val="0"/>
              </a:spcBef>
            </a:pPr>
            <a:endParaRPr lang="en-US" sz="3600">
              <a:solidFill>
                <a:srgbClr val="000000"/>
              </a:solidFill>
              <a:ea typeface="Hammersmith One"/>
            </a:endParaRPr>
          </a:p>
          <a:p>
            <a:pPr>
              <a:lnSpc>
                <a:spcPts val="5040"/>
              </a:lnSpc>
              <a:spcBef>
                <a:spcPct val="0"/>
              </a:spcBef>
            </a:pPr>
            <a:r>
              <a:rPr lang="en-US" sz="3600">
                <a:solidFill>
                  <a:srgbClr val="000000"/>
                </a:solidFill>
                <a:ea typeface="Hammersmith One"/>
              </a:rPr>
              <a:t>◦host factors.</a:t>
            </a:r>
          </a:p>
          <a:p>
            <a:pPr>
              <a:lnSpc>
                <a:spcPts val="5040"/>
              </a:lnSpc>
              <a:spcBef>
                <a:spcPct val="0"/>
              </a:spcBef>
            </a:pPr>
            <a:endParaRPr lang="en-US" sz="3600">
              <a:solidFill>
                <a:srgbClr val="000000"/>
              </a:solidFill>
              <a:ea typeface="Hammersmith One"/>
            </a:endParaRPr>
          </a:p>
          <a:p>
            <a:pPr>
              <a:lnSpc>
                <a:spcPts val="5040"/>
              </a:lnSpc>
              <a:spcBef>
                <a:spcPct val="0"/>
              </a:spcBef>
            </a:pPr>
            <a:endParaRPr lang="en-US" sz="3600">
              <a:solidFill>
                <a:srgbClr val="000000"/>
              </a:solidFill>
              <a:ea typeface="Hammersmith On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Custom</PresentationFormat>
  <Paragraphs>163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TT Chocolates Bold</vt:lpstr>
      <vt:lpstr>Questrial</vt:lpstr>
      <vt:lpstr>Arial</vt:lpstr>
      <vt:lpstr>Hammersmith One</vt:lpstr>
      <vt:lpstr>TT Chocolates Ultra-Bold</vt:lpstr>
      <vt:lpstr>Calibri</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M.sc.lecture 4</dc:title>
  <dc:creator>saadmahdi saadmahdi</dc:creator>
  <cp:lastModifiedBy>saadmahdi saadmahdi</cp:lastModifiedBy>
  <cp:revision>1</cp:revision>
  <dcterms:created xsi:type="dcterms:W3CDTF">2006-08-16T00:00:00Z</dcterms:created>
  <dcterms:modified xsi:type="dcterms:W3CDTF">2024-03-21T01:09:44Z</dcterms:modified>
  <dc:identifier>DAFyysUDO0o</dc:identifier>
</cp:coreProperties>
</file>